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DM Sans Bold" charset="1" panose="00000000000000000000"/>
      <p:regular r:id="rId17"/>
    </p:embeddedFont>
    <p:embeddedFont>
      <p:font typeface="DM Sans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31" Target="../media/image30.png" Type="http://schemas.openxmlformats.org/officeDocument/2006/relationships/image"/><Relationship Id="rId32" Target="../media/image31.sv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0.png" Type="http://schemas.openxmlformats.org/officeDocument/2006/relationships/image"/><Relationship Id="rId2" Target="../media/image1.png" Type="http://schemas.openxmlformats.org/officeDocument/2006/relationships/image"/><Relationship Id="rId20" Target="../media/image21.svg" Type="http://schemas.openxmlformats.org/officeDocument/2006/relationships/image"/><Relationship Id="rId21" Target="../media/image22.png" Type="http://schemas.openxmlformats.org/officeDocument/2006/relationships/image"/><Relationship Id="rId22" Target="../media/image23.svg" Type="http://schemas.openxmlformats.org/officeDocument/2006/relationships/image"/><Relationship Id="rId23" Target="../media/image24.png" Type="http://schemas.openxmlformats.org/officeDocument/2006/relationships/image"/><Relationship Id="rId24" Target="../media/image25.svg" Type="http://schemas.openxmlformats.org/officeDocument/2006/relationships/image"/><Relationship Id="rId25" Target="../media/image26.png" Type="http://schemas.openxmlformats.org/officeDocument/2006/relationships/image"/><Relationship Id="rId26" Target="../media/image27.svg" Type="http://schemas.openxmlformats.org/officeDocument/2006/relationships/image"/><Relationship Id="rId27" Target="../media/image28.png" Type="http://schemas.openxmlformats.org/officeDocument/2006/relationships/image"/><Relationship Id="rId28" Target="../media/image29.svg" Type="http://schemas.openxmlformats.org/officeDocument/2006/relationships/image"/><Relationship Id="rId29" Target="../media/image61.png" Type="http://schemas.openxmlformats.org/officeDocument/2006/relationships/image"/><Relationship Id="rId3" Target="../media/image2.png" Type="http://schemas.openxmlformats.org/officeDocument/2006/relationships/image"/><Relationship Id="rId30" Target="../media/image62.svg" Type="http://schemas.openxmlformats.org/officeDocument/2006/relationships/image"/><Relationship Id="rId31" Target="../media/image63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0.png" Type="http://schemas.openxmlformats.org/officeDocument/2006/relationships/image"/><Relationship Id="rId2" Target="../media/image1.png" Type="http://schemas.openxmlformats.org/officeDocument/2006/relationships/image"/><Relationship Id="rId20" Target="../media/image21.svg" Type="http://schemas.openxmlformats.org/officeDocument/2006/relationships/image"/><Relationship Id="rId21" Target="../media/image22.png" Type="http://schemas.openxmlformats.org/officeDocument/2006/relationships/image"/><Relationship Id="rId22" Target="../media/image23.svg" Type="http://schemas.openxmlformats.org/officeDocument/2006/relationships/image"/><Relationship Id="rId23" Target="../media/image24.png" Type="http://schemas.openxmlformats.org/officeDocument/2006/relationships/image"/><Relationship Id="rId24" Target="../media/image25.svg" Type="http://schemas.openxmlformats.org/officeDocument/2006/relationships/image"/><Relationship Id="rId25" Target="../media/image26.png" Type="http://schemas.openxmlformats.org/officeDocument/2006/relationships/image"/><Relationship Id="rId26" Target="../media/image27.svg" Type="http://schemas.openxmlformats.org/officeDocument/2006/relationships/image"/><Relationship Id="rId27" Target="../media/image28.png" Type="http://schemas.openxmlformats.org/officeDocument/2006/relationships/image"/><Relationship Id="rId28" Target="../media/image29.svg" Type="http://schemas.openxmlformats.org/officeDocument/2006/relationships/image"/><Relationship Id="rId29" Target="../media/image42.png" Type="http://schemas.openxmlformats.org/officeDocument/2006/relationships/image"/><Relationship Id="rId3" Target="../media/image2.png" Type="http://schemas.openxmlformats.org/officeDocument/2006/relationships/image"/><Relationship Id="rId30" Target="../media/image64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31" Target="../media/image3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6.png" Type="http://schemas.openxmlformats.org/officeDocument/2006/relationships/image"/><Relationship Id="rId12" Target="../media/image27.svg" Type="http://schemas.openxmlformats.org/officeDocument/2006/relationships/image"/><Relationship Id="rId13" Target="../media/image33.png" Type="http://schemas.openxmlformats.org/officeDocument/2006/relationships/image"/><Relationship Id="rId14" Target="../media/image34.png" Type="http://schemas.openxmlformats.org/officeDocument/2006/relationships/image"/><Relationship Id="rId15" Target="../media/image35.pn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36.png" Type="http://schemas.openxmlformats.org/officeDocument/2006/relationships/image"/><Relationship Id="rId12" Target="../media/image37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40.png" Type="http://schemas.openxmlformats.org/officeDocument/2006/relationships/image"/><Relationship Id="rId6" Target="../media/image41.svg" Type="http://schemas.openxmlformats.org/officeDocument/2006/relationships/image"/><Relationship Id="rId7" Target="../media/image4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20.png" Type="http://schemas.openxmlformats.org/officeDocument/2006/relationships/image"/><Relationship Id="rId14" Target="../media/image21.svg" Type="http://schemas.openxmlformats.org/officeDocument/2006/relationships/image"/><Relationship Id="rId15" Target="../media/image24.png" Type="http://schemas.openxmlformats.org/officeDocument/2006/relationships/image"/><Relationship Id="rId16" Target="../media/image25.svg" Type="http://schemas.openxmlformats.org/officeDocument/2006/relationships/image"/><Relationship Id="rId17" Target="../media/image28.png" Type="http://schemas.openxmlformats.org/officeDocument/2006/relationships/image"/><Relationship Id="rId18" Target="../media/image29.svg" Type="http://schemas.openxmlformats.org/officeDocument/2006/relationships/image"/><Relationship Id="rId19" Target="../media/image43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svg" Type="http://schemas.openxmlformats.org/officeDocument/2006/relationships/image"/><Relationship Id="rId11" Target="../media/image52.png" Type="http://schemas.openxmlformats.org/officeDocument/2006/relationships/image"/><Relationship Id="rId12" Target="../media/image53.svg" Type="http://schemas.openxmlformats.org/officeDocument/2006/relationships/image"/><Relationship Id="rId13" Target="../media/image38.png" Type="http://schemas.openxmlformats.org/officeDocument/2006/relationships/image"/><Relationship Id="rId14" Target="../media/image39.svg" Type="http://schemas.openxmlformats.org/officeDocument/2006/relationships/image"/><Relationship Id="rId15" Target="../media/image54.png" Type="http://schemas.openxmlformats.org/officeDocument/2006/relationships/image"/><Relationship Id="rId16" Target="../media/image55.svg" Type="http://schemas.openxmlformats.org/officeDocument/2006/relationships/image"/><Relationship Id="rId17" Target="../media/image56.png" Type="http://schemas.openxmlformats.org/officeDocument/2006/relationships/image"/><Relationship Id="rId18" Target="../media/image57.svg" Type="http://schemas.openxmlformats.org/officeDocument/2006/relationships/image"/><Relationship Id="rId19" Target="https://sites.google.com/diu.edu.bd/encryption-tool/home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44.png" Type="http://schemas.openxmlformats.org/officeDocument/2006/relationships/image"/><Relationship Id="rId4" Target="../media/image45.svg" Type="http://schemas.openxmlformats.org/officeDocument/2006/relationships/image"/><Relationship Id="rId5" Target="../media/image46.png" Type="http://schemas.openxmlformats.org/officeDocument/2006/relationships/image"/><Relationship Id="rId6" Target="../media/image47.svg" Type="http://schemas.openxmlformats.org/officeDocument/2006/relationships/image"/><Relationship Id="rId7" Target="../media/image48.png" Type="http://schemas.openxmlformats.org/officeDocument/2006/relationships/image"/><Relationship Id="rId8" Target="../media/image49.sv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8.png" Type="http://schemas.openxmlformats.org/officeDocument/2006/relationships/image"/><Relationship Id="rId4" Target="../media/image59.svg" Type="http://schemas.openxmlformats.org/officeDocument/2006/relationships/image"/><Relationship Id="rId5" Target="../media/image6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36705" y="6409875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547240" y="2237451"/>
            <a:ext cx="17193520" cy="3079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48"/>
              </a:lnSpc>
            </a:pPr>
            <a:r>
              <a:rPr lang="en-US" b="true" sz="12498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Encryption &amp; Decryption Project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-999345">
            <a:off x="1775818" y="2239736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746259">
            <a:off x="13373898" y="4978937"/>
            <a:ext cx="4262034" cy="4114800"/>
          </a:xfrm>
          <a:custGeom>
            <a:avLst/>
            <a:gdLst/>
            <a:ahLst/>
            <a:cxnLst/>
            <a:rect r="r" b="b" t="t" l="l"/>
            <a:pathLst>
              <a:path h="4114800" w="4262034">
                <a:moveTo>
                  <a:pt x="0" y="0"/>
                </a:moveTo>
                <a:lnTo>
                  <a:pt x="4262033" y="0"/>
                </a:lnTo>
                <a:lnTo>
                  <a:pt x="42620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914102" y="5920816"/>
            <a:ext cx="8459795" cy="3340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b="true" sz="4381" spc="-8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Presented to:</a:t>
            </a:r>
          </a:p>
          <a:p>
            <a:pPr algn="ctr">
              <a:lnSpc>
                <a:spcPts val="4381"/>
              </a:lnSpc>
            </a:pPr>
          </a:p>
          <a:p>
            <a:pPr algn="ctr">
              <a:lnSpc>
                <a:spcPts val="4381"/>
              </a:lnSpc>
            </a:pPr>
            <a:r>
              <a:rPr lang="en-US" b="true" sz="4381" spc="-8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Md. Jahidul Alam</a:t>
            </a:r>
          </a:p>
          <a:p>
            <a:pPr algn="ctr">
              <a:lnSpc>
                <a:spcPts val="4381"/>
              </a:lnSpc>
            </a:pPr>
            <a:r>
              <a:rPr lang="en-US" b="true" sz="4381" spc="-8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Lecturer</a:t>
            </a:r>
          </a:p>
          <a:p>
            <a:pPr algn="ctr">
              <a:lnSpc>
                <a:spcPts val="4381"/>
              </a:lnSpc>
            </a:pPr>
            <a:r>
              <a:rPr lang="en-US" b="true" sz="4381" spc="-8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Dept. of CSE</a:t>
            </a:r>
          </a:p>
          <a:p>
            <a:pPr algn="ctr">
              <a:lnSpc>
                <a:spcPts val="4381"/>
              </a:lnSpc>
            </a:pPr>
            <a:r>
              <a:rPr lang="en-US" b="true" sz="4381" spc="-8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Daffodil International University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73981" y="3073257"/>
            <a:ext cx="10940038" cy="3682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03"/>
              </a:lnSpc>
            </a:pPr>
            <a:r>
              <a:rPr lang="en-US" b="true" sz="1453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Question &amp; Answer!?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329398" y="901798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47044" y="9882374"/>
            <a:ext cx="3296956" cy="809253"/>
          </a:xfrm>
          <a:custGeom>
            <a:avLst/>
            <a:gdLst/>
            <a:ahLst/>
            <a:cxnLst/>
            <a:rect r="r" b="b" t="t" l="l"/>
            <a:pathLst>
              <a:path h="809253" w="3296956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94772" y="9017983"/>
            <a:ext cx="4427843" cy="3481392"/>
          </a:xfrm>
          <a:custGeom>
            <a:avLst/>
            <a:gdLst/>
            <a:ahLst/>
            <a:cxnLst/>
            <a:rect r="r" b="b" t="t" l="l"/>
            <a:pathLst>
              <a:path h="3481392" w="4427843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763398" y="-1534296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801533" y="-3053980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495522" y="-3297794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4861154" y="-2102294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7494810" y="2371030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2570549" y="949682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-5282649">
            <a:off x="16596506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7259300" y="-971659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674969" y="1407016"/>
            <a:ext cx="3284275" cy="3224561"/>
          </a:xfrm>
          <a:custGeom>
            <a:avLst/>
            <a:gdLst/>
            <a:ahLst/>
            <a:cxnLst/>
            <a:rect r="r" b="b" t="t" l="l"/>
            <a:pathLst>
              <a:path h="3224561" w="3284275">
                <a:moveTo>
                  <a:pt x="0" y="0"/>
                </a:moveTo>
                <a:lnTo>
                  <a:pt x="3284274" y="0"/>
                </a:lnTo>
                <a:lnTo>
                  <a:pt x="3284274" y="3224561"/>
                </a:lnTo>
                <a:lnTo>
                  <a:pt x="0" y="3224561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679348" y="6387594"/>
            <a:ext cx="4815462" cy="3494780"/>
          </a:xfrm>
          <a:custGeom>
            <a:avLst/>
            <a:gdLst/>
            <a:ahLst/>
            <a:cxnLst/>
            <a:rect r="r" b="b" t="t" l="l"/>
            <a:pathLst>
              <a:path h="3494780" w="4815462">
                <a:moveTo>
                  <a:pt x="0" y="0"/>
                </a:moveTo>
                <a:lnTo>
                  <a:pt x="4815462" y="0"/>
                </a:lnTo>
                <a:lnTo>
                  <a:pt x="4815462" y="3494780"/>
                </a:lnTo>
                <a:lnTo>
                  <a:pt x="0" y="3494780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3613305" y="6171533"/>
            <a:ext cx="4518557" cy="4518557"/>
          </a:xfrm>
          <a:custGeom>
            <a:avLst/>
            <a:gdLst/>
            <a:ahLst/>
            <a:cxnLst/>
            <a:rect r="r" b="b" t="t" l="l"/>
            <a:pathLst>
              <a:path h="4518557" w="4518557">
                <a:moveTo>
                  <a:pt x="0" y="0"/>
                </a:moveTo>
                <a:lnTo>
                  <a:pt x="4518557" y="0"/>
                </a:lnTo>
                <a:lnTo>
                  <a:pt x="4518557" y="4518557"/>
                </a:lnTo>
                <a:lnTo>
                  <a:pt x="0" y="4518557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41498" y="1159558"/>
            <a:ext cx="3419080" cy="3237873"/>
          </a:xfrm>
          <a:custGeom>
            <a:avLst/>
            <a:gdLst/>
            <a:ahLst/>
            <a:cxnLst/>
            <a:rect r="r" b="b" t="t" l="l"/>
            <a:pathLst>
              <a:path h="3237873" w="3419080">
                <a:moveTo>
                  <a:pt x="0" y="0"/>
                </a:moveTo>
                <a:lnTo>
                  <a:pt x="3419080" y="0"/>
                </a:lnTo>
                <a:lnTo>
                  <a:pt x="3419080" y="3237873"/>
                </a:lnTo>
                <a:lnTo>
                  <a:pt x="0" y="3237873"/>
                </a:lnTo>
                <a:lnTo>
                  <a:pt x="0" y="0"/>
                </a:lnTo>
                <a:close/>
              </a:path>
            </a:pathLst>
          </a:custGeom>
          <a:blipFill>
            <a:blip r:embed="rId30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688802" y="3012437"/>
            <a:ext cx="10910396" cy="3360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12"/>
              </a:lnSpc>
            </a:pPr>
            <a:r>
              <a:rPr lang="en-US" b="true" sz="1449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Thank you very much!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36705" y="6409875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1280812" y="1091817"/>
            <a:ext cx="4473274" cy="117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7"/>
              </a:lnSpc>
            </a:pPr>
            <a:r>
              <a:rPr lang="en-US" sz="9198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Outline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-999345">
            <a:off x="1775818" y="2239736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886024" y="4892292"/>
            <a:ext cx="4644875" cy="5606013"/>
          </a:xfrm>
          <a:custGeom>
            <a:avLst/>
            <a:gdLst/>
            <a:ahLst/>
            <a:cxnLst/>
            <a:rect r="r" b="b" t="t" l="l"/>
            <a:pathLst>
              <a:path h="5606013" w="4644875">
                <a:moveTo>
                  <a:pt x="0" y="0"/>
                </a:moveTo>
                <a:lnTo>
                  <a:pt x="4644875" y="0"/>
                </a:lnTo>
                <a:lnTo>
                  <a:pt x="4644875" y="5606012"/>
                </a:lnTo>
                <a:lnTo>
                  <a:pt x="0" y="5606012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138310" y="2242695"/>
            <a:ext cx="9489579" cy="6765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87542" indent="-593771" lvl="1">
              <a:lnSpc>
                <a:spcPts val="7700"/>
              </a:lnSpc>
              <a:buFont typeface="Arial"/>
              <a:buChar char="•"/>
            </a:pPr>
            <a:r>
              <a:rPr lang="en-US" b="true" sz="55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Introduction</a:t>
            </a:r>
          </a:p>
          <a:p>
            <a:pPr algn="l" marL="1187542" indent="-593771" lvl="1">
              <a:lnSpc>
                <a:spcPts val="7700"/>
              </a:lnSpc>
              <a:buFont typeface="Arial"/>
              <a:buChar char="•"/>
            </a:pPr>
            <a:r>
              <a:rPr lang="en-US" b="true" sz="55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Objectives</a:t>
            </a:r>
          </a:p>
          <a:p>
            <a:pPr algn="l" marL="1187542" indent="-593771" lvl="1">
              <a:lnSpc>
                <a:spcPts val="7700"/>
              </a:lnSpc>
              <a:buFont typeface="Arial"/>
              <a:buChar char="•"/>
            </a:pPr>
            <a:r>
              <a:rPr lang="en-US" b="true" sz="55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Benefits of the Project</a:t>
            </a:r>
          </a:p>
          <a:p>
            <a:pPr algn="l" marL="1187542" indent="-593771" lvl="1">
              <a:lnSpc>
                <a:spcPts val="7700"/>
              </a:lnSpc>
              <a:buFont typeface="Arial"/>
              <a:buChar char="•"/>
            </a:pPr>
            <a:r>
              <a:rPr lang="en-US" b="true" sz="55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User Interface</a:t>
            </a:r>
          </a:p>
          <a:p>
            <a:pPr algn="l" marL="1187542" indent="-593771" lvl="1">
              <a:lnSpc>
                <a:spcPts val="7700"/>
              </a:lnSpc>
              <a:buFont typeface="Arial"/>
              <a:buChar char="•"/>
            </a:pPr>
            <a:r>
              <a:rPr lang="en-US" b="true" sz="55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Hardware Specifications</a:t>
            </a:r>
          </a:p>
          <a:p>
            <a:pPr algn="l" marL="1187542" indent="-593771" lvl="1">
              <a:lnSpc>
                <a:spcPts val="7700"/>
              </a:lnSpc>
              <a:buFont typeface="Arial"/>
              <a:buChar char="•"/>
            </a:pPr>
            <a:r>
              <a:rPr lang="en-US" b="true" sz="55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Project Demo</a:t>
            </a:r>
          </a:p>
          <a:p>
            <a:pPr algn="l" marL="1187542" indent="-593771" lvl="1">
              <a:lnSpc>
                <a:spcPts val="7700"/>
              </a:lnSpc>
              <a:buFont typeface="Arial"/>
              <a:buChar char="•"/>
            </a:pPr>
            <a:r>
              <a:rPr lang="en-US" b="true" sz="55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56214" y="190500"/>
            <a:ext cx="7848753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Introduction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45634" y="1185441"/>
            <a:ext cx="10629570" cy="940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5"/>
              </a:lnSpc>
            </a:pPr>
          </a:p>
          <a:p>
            <a:pPr algn="just">
              <a:lnSpc>
                <a:spcPts val="3915"/>
              </a:lnSpc>
            </a:pPr>
            <a:r>
              <a:rPr lang="en-US" b="true" sz="2900" spc="17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Encryption</a:t>
            </a:r>
            <a:r>
              <a:rPr lang="en-US" sz="2900" spc="17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transforms readable data (plaintext) into an unreadable format (ciphertext) using algorithms and keys. </a:t>
            </a:r>
            <a:r>
              <a:rPr lang="en-US" b="true" sz="2900" spc="17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Decryption</a:t>
            </a:r>
            <a:r>
              <a:rPr lang="en-US" sz="2900" spc="17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reverses this process, converting ciphertext back into plaintext using a decryption key.</a:t>
            </a:r>
          </a:p>
          <a:p>
            <a:pPr algn="just" marL="626112" indent="-313056" lvl="1">
              <a:lnSpc>
                <a:spcPts val="3915"/>
              </a:lnSpc>
              <a:buFont typeface="Arial"/>
              <a:buChar char="•"/>
            </a:pPr>
            <a:r>
              <a:rPr lang="en-US" b="true" sz="2900" spc="17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Historical Background</a:t>
            </a:r>
          </a:p>
          <a:p>
            <a:pPr algn="just" marL="1252224" indent="-417408" lvl="2">
              <a:lnSpc>
                <a:spcPts val="3915"/>
              </a:lnSpc>
              <a:buFont typeface="Arial"/>
              <a:buChar char="⚬"/>
            </a:pPr>
            <a:r>
              <a:rPr lang="en-US" b="true" sz="2900" spc="17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Ancient Techniques:</a:t>
            </a:r>
          </a:p>
          <a:p>
            <a:pPr algn="just" marL="1878336" indent="-469584" lvl="3">
              <a:lnSpc>
                <a:spcPts val="3915"/>
              </a:lnSpc>
              <a:buFont typeface="Arial"/>
              <a:buChar char="￭"/>
            </a:pPr>
            <a:r>
              <a:rPr lang="en-US" b="true" sz="2900" spc="17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Caesar Cipher (50 BCE):</a:t>
            </a:r>
            <a:r>
              <a:rPr lang="en-US" sz="2900" spc="17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Shifted letters in the alphabet, used by Julius Caesar for secure communication.</a:t>
            </a:r>
          </a:p>
          <a:p>
            <a:pPr algn="just" marL="1878336" indent="-469584" lvl="3">
              <a:lnSpc>
                <a:spcPts val="3915"/>
              </a:lnSpc>
              <a:buFont typeface="Arial"/>
              <a:buChar char="￭"/>
            </a:pPr>
            <a:r>
              <a:rPr lang="en-US" b="true" sz="2900" spc="17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Scytale (5th Century BCE):</a:t>
            </a:r>
            <a:r>
              <a:rPr lang="en-US" sz="2900" spc="17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 Spartan tool encrypting messages on parchment wrapped around a rod.</a:t>
            </a:r>
          </a:p>
          <a:p>
            <a:pPr algn="just" marL="626112" indent="-313056" lvl="1">
              <a:lnSpc>
                <a:spcPts val="3915"/>
              </a:lnSpc>
              <a:buFont typeface="Arial"/>
              <a:buChar char="•"/>
            </a:pPr>
            <a:r>
              <a:rPr lang="en-US" b="true" sz="2900" spc="17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Modern Evolution:</a:t>
            </a:r>
          </a:p>
          <a:p>
            <a:pPr algn="just" marL="1252224" indent="-417408" lvl="2">
              <a:lnSpc>
                <a:spcPts val="3915"/>
              </a:lnSpc>
              <a:buFont typeface="Arial"/>
              <a:buChar char="⚬"/>
            </a:pPr>
            <a:r>
              <a:rPr lang="en-US" b="true" sz="2900" spc="17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The Enigma Machine</a:t>
            </a:r>
            <a:r>
              <a:rPr lang="en-US" sz="2900" spc="17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in </a:t>
            </a:r>
            <a:r>
              <a:rPr lang="en-US" b="true" sz="2900" spc="17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WWII</a:t>
            </a:r>
            <a:r>
              <a:rPr lang="en-US" sz="2900" spc="17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revolutionized encryption for military use.</a:t>
            </a:r>
          </a:p>
          <a:p>
            <a:pPr algn="just" marL="1252224" indent="-417408" lvl="2">
              <a:lnSpc>
                <a:spcPts val="3915"/>
              </a:lnSpc>
              <a:spcBef>
                <a:spcPct val="0"/>
              </a:spcBef>
              <a:buFont typeface="Arial"/>
              <a:buChar char="⚬"/>
            </a:pPr>
            <a:r>
              <a:rPr lang="en-US" sz="2900" spc="17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 </a:t>
            </a:r>
            <a:r>
              <a:rPr lang="en-US" b="true" sz="2900" spc="17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1970s</a:t>
            </a:r>
            <a:r>
              <a:rPr lang="en-US" sz="2900" spc="17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introduced </a:t>
            </a:r>
            <a:r>
              <a:rPr lang="en-US" b="true" sz="2900" spc="17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RSA</a:t>
            </a:r>
            <a:r>
              <a:rPr lang="en-US" sz="2900" spc="17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pioneering asymmetric encryption in cybersecurity.</a:t>
            </a:r>
          </a:p>
          <a:p>
            <a:pPr algn="just" marL="0" indent="0" lvl="0">
              <a:lnSpc>
                <a:spcPts val="3915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2206601">
            <a:off x="-812754" y="-1233066"/>
            <a:ext cx="3937936" cy="2466132"/>
          </a:xfrm>
          <a:custGeom>
            <a:avLst/>
            <a:gdLst/>
            <a:ahLst/>
            <a:cxnLst/>
            <a:rect r="r" b="b" t="t" l="l"/>
            <a:pathLst>
              <a:path h="2466132" w="3937936">
                <a:moveTo>
                  <a:pt x="0" y="0"/>
                </a:moveTo>
                <a:lnTo>
                  <a:pt x="3937935" y="0"/>
                </a:lnTo>
                <a:lnTo>
                  <a:pt x="3937935" y="2466132"/>
                </a:lnTo>
                <a:lnTo>
                  <a:pt x="0" y="24661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758080" y="9295126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80"/>
                </a:lnTo>
                <a:lnTo>
                  <a:pt x="0" y="28635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7697619" y="-189060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2741764" y="699516"/>
            <a:ext cx="5408247" cy="2282121"/>
          </a:xfrm>
          <a:custGeom>
            <a:avLst/>
            <a:gdLst/>
            <a:ahLst/>
            <a:cxnLst/>
            <a:rect r="r" b="b" t="t" l="l"/>
            <a:pathLst>
              <a:path h="2282121" w="5408247">
                <a:moveTo>
                  <a:pt x="0" y="0"/>
                </a:moveTo>
                <a:lnTo>
                  <a:pt x="5408248" y="0"/>
                </a:lnTo>
                <a:lnTo>
                  <a:pt x="5408248" y="2282121"/>
                </a:lnTo>
                <a:lnTo>
                  <a:pt x="0" y="228212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613" t="0" r="-613" b="-1045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786489" y="2981637"/>
            <a:ext cx="5363523" cy="2824875"/>
          </a:xfrm>
          <a:custGeom>
            <a:avLst/>
            <a:gdLst/>
            <a:ahLst/>
            <a:cxnLst/>
            <a:rect r="r" b="b" t="t" l="l"/>
            <a:pathLst>
              <a:path h="2824875" w="5363523">
                <a:moveTo>
                  <a:pt x="0" y="0"/>
                </a:moveTo>
                <a:lnTo>
                  <a:pt x="5363523" y="0"/>
                </a:lnTo>
                <a:lnTo>
                  <a:pt x="5363523" y="2824875"/>
                </a:lnTo>
                <a:lnTo>
                  <a:pt x="0" y="282487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4230" r="0" b="-423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033792" y="5910794"/>
            <a:ext cx="5116219" cy="4438628"/>
          </a:xfrm>
          <a:custGeom>
            <a:avLst/>
            <a:gdLst/>
            <a:ahLst/>
            <a:cxnLst/>
            <a:rect r="r" b="b" t="t" l="l"/>
            <a:pathLst>
              <a:path h="4438628" w="5116219">
                <a:moveTo>
                  <a:pt x="0" y="0"/>
                </a:moveTo>
                <a:lnTo>
                  <a:pt x="5116220" y="0"/>
                </a:lnTo>
                <a:lnTo>
                  <a:pt x="5116220" y="4438627"/>
                </a:lnTo>
                <a:lnTo>
                  <a:pt x="0" y="443862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-7632" r="0" b="-7632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20152" y="349909"/>
            <a:ext cx="7025086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Objectives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163368" y="1648454"/>
            <a:ext cx="8805667" cy="1822337"/>
            <a:chOff x="0" y="0"/>
            <a:chExt cx="2947770" cy="6100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47769" cy="610042"/>
            </a:xfrm>
            <a:custGeom>
              <a:avLst/>
              <a:gdLst/>
              <a:ahLst/>
              <a:cxnLst/>
              <a:rect r="r" b="b" t="t" l="l"/>
              <a:pathLst>
                <a:path h="610042" w="2947769">
                  <a:moveTo>
                    <a:pt x="13188" y="0"/>
                  </a:moveTo>
                  <a:lnTo>
                    <a:pt x="2934582" y="0"/>
                  </a:lnTo>
                  <a:cubicBezTo>
                    <a:pt x="2938079" y="0"/>
                    <a:pt x="2941434" y="1389"/>
                    <a:pt x="2943907" y="3863"/>
                  </a:cubicBezTo>
                  <a:cubicBezTo>
                    <a:pt x="2946380" y="6336"/>
                    <a:pt x="2947769" y="9690"/>
                    <a:pt x="2947769" y="13188"/>
                  </a:cubicBezTo>
                  <a:lnTo>
                    <a:pt x="2947769" y="596854"/>
                  </a:lnTo>
                  <a:cubicBezTo>
                    <a:pt x="2947769" y="600352"/>
                    <a:pt x="2946380" y="603706"/>
                    <a:pt x="2943907" y="606180"/>
                  </a:cubicBezTo>
                  <a:cubicBezTo>
                    <a:pt x="2941434" y="608653"/>
                    <a:pt x="2938079" y="610042"/>
                    <a:pt x="2934582" y="610042"/>
                  </a:cubicBezTo>
                  <a:lnTo>
                    <a:pt x="13188" y="610042"/>
                  </a:lnTo>
                  <a:cubicBezTo>
                    <a:pt x="9690" y="610042"/>
                    <a:pt x="6336" y="608653"/>
                    <a:pt x="3863" y="606180"/>
                  </a:cubicBezTo>
                  <a:cubicBezTo>
                    <a:pt x="1389" y="603706"/>
                    <a:pt x="0" y="600352"/>
                    <a:pt x="0" y="596854"/>
                  </a:cubicBezTo>
                  <a:lnTo>
                    <a:pt x="0" y="13188"/>
                  </a:lnTo>
                  <a:cubicBezTo>
                    <a:pt x="0" y="9690"/>
                    <a:pt x="1389" y="6336"/>
                    <a:pt x="3863" y="3863"/>
                  </a:cubicBezTo>
                  <a:cubicBezTo>
                    <a:pt x="6336" y="1389"/>
                    <a:pt x="9690" y="0"/>
                    <a:pt x="13188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85725"/>
              <a:ext cx="2947770" cy="524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163368" y="3833867"/>
            <a:ext cx="8805667" cy="1545140"/>
            <a:chOff x="0" y="0"/>
            <a:chExt cx="2947770" cy="5172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947769" cy="517248"/>
            </a:xfrm>
            <a:custGeom>
              <a:avLst/>
              <a:gdLst/>
              <a:ahLst/>
              <a:cxnLst/>
              <a:rect r="r" b="b" t="t" l="l"/>
              <a:pathLst>
                <a:path h="517248" w="2947769">
                  <a:moveTo>
                    <a:pt x="13188" y="0"/>
                  </a:moveTo>
                  <a:lnTo>
                    <a:pt x="2934582" y="0"/>
                  </a:lnTo>
                  <a:cubicBezTo>
                    <a:pt x="2938079" y="0"/>
                    <a:pt x="2941434" y="1389"/>
                    <a:pt x="2943907" y="3863"/>
                  </a:cubicBezTo>
                  <a:cubicBezTo>
                    <a:pt x="2946380" y="6336"/>
                    <a:pt x="2947769" y="9690"/>
                    <a:pt x="2947769" y="13188"/>
                  </a:cubicBezTo>
                  <a:lnTo>
                    <a:pt x="2947769" y="504060"/>
                  </a:lnTo>
                  <a:cubicBezTo>
                    <a:pt x="2947769" y="507558"/>
                    <a:pt x="2946380" y="510912"/>
                    <a:pt x="2943907" y="513386"/>
                  </a:cubicBezTo>
                  <a:cubicBezTo>
                    <a:pt x="2941434" y="515859"/>
                    <a:pt x="2938079" y="517248"/>
                    <a:pt x="2934582" y="517248"/>
                  </a:cubicBezTo>
                  <a:lnTo>
                    <a:pt x="13188" y="517248"/>
                  </a:lnTo>
                  <a:cubicBezTo>
                    <a:pt x="9690" y="517248"/>
                    <a:pt x="6336" y="515859"/>
                    <a:pt x="3863" y="513386"/>
                  </a:cubicBezTo>
                  <a:cubicBezTo>
                    <a:pt x="1389" y="510912"/>
                    <a:pt x="0" y="507558"/>
                    <a:pt x="0" y="504060"/>
                  </a:cubicBezTo>
                  <a:lnTo>
                    <a:pt x="0" y="13188"/>
                  </a:lnTo>
                  <a:cubicBezTo>
                    <a:pt x="0" y="9690"/>
                    <a:pt x="1389" y="6336"/>
                    <a:pt x="3863" y="3863"/>
                  </a:cubicBezTo>
                  <a:cubicBezTo>
                    <a:pt x="6336" y="1389"/>
                    <a:pt x="9690" y="0"/>
                    <a:pt x="13188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85725"/>
              <a:ext cx="2947770" cy="431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163368" y="5767627"/>
            <a:ext cx="8805667" cy="1637539"/>
            <a:chOff x="0" y="0"/>
            <a:chExt cx="2947770" cy="54818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947769" cy="548180"/>
            </a:xfrm>
            <a:custGeom>
              <a:avLst/>
              <a:gdLst/>
              <a:ahLst/>
              <a:cxnLst/>
              <a:rect r="r" b="b" t="t" l="l"/>
              <a:pathLst>
                <a:path h="548180" w="2947769">
                  <a:moveTo>
                    <a:pt x="13188" y="0"/>
                  </a:moveTo>
                  <a:lnTo>
                    <a:pt x="2934582" y="0"/>
                  </a:lnTo>
                  <a:cubicBezTo>
                    <a:pt x="2938079" y="0"/>
                    <a:pt x="2941434" y="1389"/>
                    <a:pt x="2943907" y="3863"/>
                  </a:cubicBezTo>
                  <a:cubicBezTo>
                    <a:pt x="2946380" y="6336"/>
                    <a:pt x="2947769" y="9690"/>
                    <a:pt x="2947769" y="13188"/>
                  </a:cubicBezTo>
                  <a:lnTo>
                    <a:pt x="2947769" y="534992"/>
                  </a:lnTo>
                  <a:cubicBezTo>
                    <a:pt x="2947769" y="538489"/>
                    <a:pt x="2946380" y="541844"/>
                    <a:pt x="2943907" y="544317"/>
                  </a:cubicBezTo>
                  <a:cubicBezTo>
                    <a:pt x="2941434" y="546790"/>
                    <a:pt x="2938079" y="548180"/>
                    <a:pt x="2934582" y="548180"/>
                  </a:cubicBezTo>
                  <a:lnTo>
                    <a:pt x="13188" y="548180"/>
                  </a:lnTo>
                  <a:cubicBezTo>
                    <a:pt x="9690" y="548180"/>
                    <a:pt x="6336" y="546790"/>
                    <a:pt x="3863" y="544317"/>
                  </a:cubicBezTo>
                  <a:cubicBezTo>
                    <a:pt x="1389" y="541844"/>
                    <a:pt x="0" y="538489"/>
                    <a:pt x="0" y="534992"/>
                  </a:cubicBezTo>
                  <a:lnTo>
                    <a:pt x="0" y="13188"/>
                  </a:lnTo>
                  <a:cubicBezTo>
                    <a:pt x="0" y="9690"/>
                    <a:pt x="1389" y="6336"/>
                    <a:pt x="3863" y="3863"/>
                  </a:cubicBezTo>
                  <a:cubicBezTo>
                    <a:pt x="6336" y="1389"/>
                    <a:pt x="9690" y="0"/>
                    <a:pt x="13188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85725"/>
              <a:ext cx="2947770" cy="462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-848571" y="8919661"/>
            <a:ext cx="3870946" cy="950141"/>
          </a:xfrm>
          <a:custGeom>
            <a:avLst/>
            <a:gdLst/>
            <a:ahLst/>
            <a:cxnLst/>
            <a:rect r="r" b="b" t="t" l="l"/>
            <a:pathLst>
              <a:path h="950141" w="3870946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963381" y="-2444681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2" y="0"/>
                </a:lnTo>
                <a:lnTo>
                  <a:pt x="4980952" y="3731185"/>
                </a:lnTo>
                <a:lnTo>
                  <a:pt x="0" y="37311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3431074" y="8919661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-1094968" y="-828924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7" id="17"/>
          <p:cNvGrpSpPr/>
          <p:nvPr/>
        </p:nvGrpSpPr>
        <p:grpSpPr>
          <a:xfrm rot="0">
            <a:off x="2163368" y="7828050"/>
            <a:ext cx="8805667" cy="1822337"/>
            <a:chOff x="0" y="0"/>
            <a:chExt cx="2947770" cy="61004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947769" cy="610042"/>
            </a:xfrm>
            <a:custGeom>
              <a:avLst/>
              <a:gdLst/>
              <a:ahLst/>
              <a:cxnLst/>
              <a:rect r="r" b="b" t="t" l="l"/>
              <a:pathLst>
                <a:path h="610042" w="2947769">
                  <a:moveTo>
                    <a:pt x="13188" y="0"/>
                  </a:moveTo>
                  <a:lnTo>
                    <a:pt x="2934582" y="0"/>
                  </a:lnTo>
                  <a:cubicBezTo>
                    <a:pt x="2938079" y="0"/>
                    <a:pt x="2941434" y="1389"/>
                    <a:pt x="2943907" y="3863"/>
                  </a:cubicBezTo>
                  <a:cubicBezTo>
                    <a:pt x="2946380" y="6336"/>
                    <a:pt x="2947769" y="9690"/>
                    <a:pt x="2947769" y="13188"/>
                  </a:cubicBezTo>
                  <a:lnTo>
                    <a:pt x="2947769" y="596854"/>
                  </a:lnTo>
                  <a:cubicBezTo>
                    <a:pt x="2947769" y="600352"/>
                    <a:pt x="2946380" y="603706"/>
                    <a:pt x="2943907" y="606180"/>
                  </a:cubicBezTo>
                  <a:cubicBezTo>
                    <a:pt x="2941434" y="608653"/>
                    <a:pt x="2938079" y="610042"/>
                    <a:pt x="2934582" y="610042"/>
                  </a:cubicBezTo>
                  <a:lnTo>
                    <a:pt x="13188" y="610042"/>
                  </a:lnTo>
                  <a:cubicBezTo>
                    <a:pt x="9690" y="610042"/>
                    <a:pt x="6336" y="608653"/>
                    <a:pt x="3863" y="606180"/>
                  </a:cubicBezTo>
                  <a:cubicBezTo>
                    <a:pt x="1389" y="603706"/>
                    <a:pt x="0" y="600352"/>
                    <a:pt x="0" y="596854"/>
                  </a:cubicBezTo>
                  <a:lnTo>
                    <a:pt x="0" y="13188"/>
                  </a:lnTo>
                  <a:cubicBezTo>
                    <a:pt x="0" y="9690"/>
                    <a:pt x="1389" y="6336"/>
                    <a:pt x="3863" y="3863"/>
                  </a:cubicBezTo>
                  <a:cubicBezTo>
                    <a:pt x="6336" y="1389"/>
                    <a:pt x="9690" y="0"/>
                    <a:pt x="13188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85725"/>
              <a:ext cx="2947770" cy="524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921044">
            <a:off x="-358364" y="8589540"/>
            <a:ext cx="3156205" cy="2121695"/>
          </a:xfrm>
          <a:custGeom>
            <a:avLst/>
            <a:gdLst/>
            <a:ahLst/>
            <a:cxnLst/>
            <a:rect r="r" b="b" t="t" l="l"/>
            <a:pathLst>
              <a:path h="2121695" w="3156205">
                <a:moveTo>
                  <a:pt x="0" y="0"/>
                </a:moveTo>
                <a:lnTo>
                  <a:pt x="3156206" y="0"/>
                </a:lnTo>
                <a:lnTo>
                  <a:pt x="3156206" y="2121694"/>
                </a:lnTo>
                <a:lnTo>
                  <a:pt x="0" y="212169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540713" y="2382261"/>
            <a:ext cx="6078841" cy="6356958"/>
          </a:xfrm>
          <a:custGeom>
            <a:avLst/>
            <a:gdLst/>
            <a:ahLst/>
            <a:cxnLst/>
            <a:rect r="r" b="b" t="t" l="l"/>
            <a:pathLst>
              <a:path h="6356958" w="6078841">
                <a:moveTo>
                  <a:pt x="0" y="0"/>
                </a:moveTo>
                <a:lnTo>
                  <a:pt x="6078842" y="0"/>
                </a:lnTo>
                <a:lnTo>
                  <a:pt x="6078842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380057" y="2283391"/>
            <a:ext cx="1578952" cy="657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5000" spc="-41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01.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380057" y="4362584"/>
            <a:ext cx="1578952" cy="657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5000" spc="-41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02.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380057" y="6274357"/>
            <a:ext cx="1578952" cy="657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5000" spc="-41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03.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303437" y="1805042"/>
            <a:ext cx="7135091" cy="1504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049"/>
              </a:lnSpc>
              <a:spcBef>
                <a:spcPct val="0"/>
              </a:spcBef>
            </a:pPr>
            <a:r>
              <a:rPr lang="en-US" sz="2999" spc="4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Build a functional encryption and decryption tool that emphasizes clarity and simplicity.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431074" y="4145427"/>
            <a:ext cx="7007454" cy="100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049"/>
              </a:lnSpc>
              <a:spcBef>
                <a:spcPct val="0"/>
              </a:spcBef>
            </a:pPr>
            <a:r>
              <a:rPr lang="en-US" sz="2999" spc="4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Enhance user interaction with a clean, intuitive interface.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431074" y="5855257"/>
            <a:ext cx="7007454" cy="1504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049"/>
              </a:lnSpc>
              <a:spcBef>
                <a:spcPct val="0"/>
              </a:spcBef>
            </a:pPr>
            <a:r>
              <a:rPr lang="en-US" sz="2999" spc="4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Implement a customizable "Condition Number" to allow variable encryption complexity.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380057" y="8462987"/>
            <a:ext cx="1578952" cy="657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5000" spc="-41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04.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431074" y="7962931"/>
            <a:ext cx="7007454" cy="1504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049"/>
              </a:lnSpc>
              <a:spcBef>
                <a:spcPct val="0"/>
              </a:spcBef>
            </a:pPr>
            <a:r>
              <a:rPr lang="en-US" sz="2999" spc="4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Use the project as an educational tool to understand encryption principles and algorithms.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50311" y="1481598"/>
            <a:ext cx="4208573" cy="4247184"/>
          </a:xfrm>
          <a:custGeom>
            <a:avLst/>
            <a:gdLst/>
            <a:ahLst/>
            <a:cxnLst/>
            <a:rect r="r" b="b" t="t" l="l"/>
            <a:pathLst>
              <a:path h="4247184" w="4208573">
                <a:moveTo>
                  <a:pt x="0" y="0"/>
                </a:moveTo>
                <a:lnTo>
                  <a:pt x="4208574" y="0"/>
                </a:lnTo>
                <a:lnTo>
                  <a:pt x="4208574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213161" y="2172134"/>
            <a:ext cx="5956731" cy="6527925"/>
          </a:xfrm>
          <a:custGeom>
            <a:avLst/>
            <a:gdLst/>
            <a:ahLst/>
            <a:cxnLst/>
            <a:rect r="r" b="b" t="t" l="l"/>
            <a:pathLst>
              <a:path h="6527925" w="5956731">
                <a:moveTo>
                  <a:pt x="0" y="0"/>
                </a:moveTo>
                <a:lnTo>
                  <a:pt x="5956732" y="0"/>
                </a:lnTo>
                <a:lnTo>
                  <a:pt x="5956732" y="6527925"/>
                </a:lnTo>
                <a:lnTo>
                  <a:pt x="0" y="65279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58158" y="535305"/>
            <a:ext cx="12496440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Benefits of the 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21029" y="2124509"/>
            <a:ext cx="9432350" cy="6949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694" indent="-323847" lvl="1">
              <a:lnSpc>
                <a:spcPts val="404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99" spc="17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</a:t>
            </a:r>
            <a:r>
              <a:rPr lang="en-US" b="true" sz="2999" spc="179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ecurity:</a:t>
            </a:r>
            <a:r>
              <a:rPr lang="en-US" sz="2999" spc="17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Protects sensitive information from unauthorized access.</a:t>
            </a:r>
          </a:p>
          <a:p>
            <a:pPr algn="just" marL="647694" indent="-323847" lvl="1">
              <a:lnSpc>
                <a:spcPts val="404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99" spc="179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Educational Value:</a:t>
            </a:r>
            <a:r>
              <a:rPr lang="en-US" sz="2999" spc="17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Demonstrates key principles of encryption in a practical setting.</a:t>
            </a:r>
          </a:p>
          <a:p>
            <a:pPr algn="just" marL="647694" indent="-323847" lvl="1">
              <a:lnSpc>
                <a:spcPts val="404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99" spc="179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Customization:</a:t>
            </a:r>
            <a:r>
              <a:rPr lang="en-US" sz="2999" spc="17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Adjustable </a:t>
            </a:r>
            <a:r>
              <a:rPr lang="en-US" b="true" sz="2999" spc="179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"Condition Number"</a:t>
            </a:r>
            <a:r>
              <a:rPr lang="en-US" sz="2999" spc="17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for varying encryption strength.</a:t>
            </a:r>
          </a:p>
          <a:p>
            <a:pPr algn="just" marL="647694" indent="-323847" lvl="1">
              <a:lnSpc>
                <a:spcPts val="404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99" spc="179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Ease of Use: </a:t>
            </a:r>
            <a:r>
              <a:rPr lang="en-US" sz="2999" spc="17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Clear interface designed for all levels of technical expertise.</a:t>
            </a:r>
          </a:p>
          <a:p>
            <a:pPr algn="just" marL="647694" indent="-323847" lvl="1">
              <a:lnSpc>
                <a:spcPts val="404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99" spc="179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Scalability:</a:t>
            </a:r>
            <a:r>
              <a:rPr lang="en-US" sz="2999" spc="17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Provides a foundation for incorporating advanced encryption techniques in the future.</a:t>
            </a:r>
          </a:p>
          <a:p>
            <a:pPr algn="l" marL="0" indent="0" lvl="0">
              <a:lnSpc>
                <a:spcPts val="728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282649">
            <a:off x="371006" y="3721940"/>
            <a:ext cx="8331487" cy="2843120"/>
          </a:xfrm>
          <a:custGeom>
            <a:avLst/>
            <a:gdLst/>
            <a:ahLst/>
            <a:cxnLst/>
            <a:rect r="r" b="b" t="t" l="l"/>
            <a:pathLst>
              <a:path h="2843120" w="8331487">
                <a:moveTo>
                  <a:pt x="0" y="0"/>
                </a:moveTo>
                <a:lnTo>
                  <a:pt x="8331488" y="0"/>
                </a:lnTo>
                <a:lnTo>
                  <a:pt x="8331488" y="2843120"/>
                </a:lnTo>
                <a:lnTo>
                  <a:pt x="0" y="28431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780231" y="2037564"/>
            <a:ext cx="5513037" cy="6211873"/>
          </a:xfrm>
          <a:custGeom>
            <a:avLst/>
            <a:gdLst/>
            <a:ahLst/>
            <a:cxnLst/>
            <a:rect r="r" b="b" t="t" l="l"/>
            <a:pathLst>
              <a:path h="6211873" w="5513037">
                <a:moveTo>
                  <a:pt x="0" y="0"/>
                </a:moveTo>
                <a:lnTo>
                  <a:pt x="5513038" y="0"/>
                </a:lnTo>
                <a:lnTo>
                  <a:pt x="5513038" y="6211872"/>
                </a:lnTo>
                <a:lnTo>
                  <a:pt x="0" y="62118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34587">
            <a:off x="15198062" y="6973685"/>
            <a:ext cx="3166937" cy="3166937"/>
          </a:xfrm>
          <a:custGeom>
            <a:avLst/>
            <a:gdLst/>
            <a:ahLst/>
            <a:cxnLst/>
            <a:rect r="r" b="b" t="t" l="l"/>
            <a:pathLst>
              <a:path h="3166937" w="3166937">
                <a:moveTo>
                  <a:pt x="0" y="0"/>
                </a:moveTo>
                <a:lnTo>
                  <a:pt x="3166937" y="0"/>
                </a:lnTo>
                <a:lnTo>
                  <a:pt x="3166937" y="3166937"/>
                </a:lnTo>
                <a:lnTo>
                  <a:pt x="0" y="31669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427030" y="535305"/>
            <a:ext cx="10402063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User Interface (UI)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97218" y="1989939"/>
            <a:ext cx="9262953" cy="7058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49"/>
              </a:lnSpc>
              <a:spcBef>
                <a:spcPct val="0"/>
              </a:spcBef>
            </a:pPr>
            <a:r>
              <a:rPr lang="en-US" b="true" sz="2999" spc="17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Key Featu</a:t>
            </a:r>
            <a:r>
              <a:rPr lang="en-US" b="true" sz="2999" spc="179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res:</a:t>
            </a:r>
          </a:p>
          <a:p>
            <a:pPr algn="just" marL="1295387" indent="-431796" lvl="2">
              <a:lnSpc>
                <a:spcPts val="4049"/>
              </a:lnSpc>
              <a:spcBef>
                <a:spcPct val="0"/>
              </a:spcBef>
              <a:buFont typeface="Arial"/>
              <a:buChar char="⚬"/>
            </a:pPr>
            <a:r>
              <a:rPr lang="en-US" sz="2999" spc="17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Dropdown menu for selecting </a:t>
            </a:r>
            <a:r>
              <a:rPr lang="en-US" b="true" sz="2999" spc="179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Encryption</a:t>
            </a:r>
            <a:r>
              <a:rPr lang="en-US" sz="2999" spc="17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or </a:t>
            </a:r>
            <a:r>
              <a:rPr lang="en-US" b="true" sz="2999" spc="179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Decryption</a:t>
            </a:r>
            <a:r>
              <a:rPr lang="en-US" sz="2999" spc="17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algn="just" marL="1295387" indent="-431796" lvl="2">
              <a:lnSpc>
                <a:spcPts val="4049"/>
              </a:lnSpc>
              <a:spcBef>
                <a:spcPct val="0"/>
              </a:spcBef>
              <a:buFont typeface="Arial"/>
              <a:buChar char="⚬"/>
            </a:pPr>
            <a:r>
              <a:rPr lang="en-US" sz="2999" spc="17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Input box for user text and output box for processed text.</a:t>
            </a:r>
          </a:p>
          <a:p>
            <a:pPr algn="just" marL="1295387" indent="-431796" lvl="2">
              <a:lnSpc>
                <a:spcPts val="4049"/>
              </a:lnSpc>
              <a:spcBef>
                <a:spcPct val="0"/>
              </a:spcBef>
              <a:buFont typeface="Arial"/>
              <a:buChar char="⚬"/>
            </a:pPr>
            <a:r>
              <a:rPr lang="en-US" sz="2999" spc="17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Buttons for increasing or decreasing the </a:t>
            </a:r>
            <a:r>
              <a:rPr lang="en-US" b="true" sz="2999" spc="179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"Condition Number."</a:t>
            </a:r>
          </a:p>
          <a:p>
            <a:pPr algn="just" marL="1295387" indent="-431796" lvl="2">
              <a:lnSpc>
                <a:spcPts val="4049"/>
              </a:lnSpc>
              <a:spcBef>
                <a:spcPct val="0"/>
              </a:spcBef>
              <a:buFont typeface="Arial"/>
              <a:buChar char="⚬"/>
            </a:pPr>
            <a:r>
              <a:rPr lang="en-US" sz="2999" spc="17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Modern design with responsive layouts and engaging color themes.</a:t>
            </a:r>
          </a:p>
          <a:p>
            <a:pPr algn="just">
              <a:lnSpc>
                <a:spcPts val="4049"/>
              </a:lnSpc>
              <a:spcBef>
                <a:spcPct val="0"/>
              </a:spcBef>
            </a:pPr>
            <a:r>
              <a:rPr lang="en-US" b="true" sz="2999" spc="179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Technology Used:</a:t>
            </a:r>
          </a:p>
          <a:p>
            <a:pPr algn="just" marL="1295387" indent="-431796" lvl="2">
              <a:lnSpc>
                <a:spcPts val="4049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999" spc="179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HTML</a:t>
            </a:r>
            <a:r>
              <a:rPr lang="en-US" sz="2999" spc="17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for structure</a:t>
            </a:r>
          </a:p>
          <a:p>
            <a:pPr algn="just" marL="1295387" indent="-431796" lvl="2">
              <a:lnSpc>
                <a:spcPts val="4049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999" spc="179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CSS</a:t>
            </a:r>
            <a:r>
              <a:rPr lang="en-US" sz="2999" spc="17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for styling</a:t>
            </a:r>
          </a:p>
          <a:p>
            <a:pPr algn="just" marL="1295387" indent="-431796" lvl="2">
              <a:lnSpc>
                <a:spcPts val="4049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999" spc="179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JavaScript</a:t>
            </a:r>
            <a:r>
              <a:rPr lang="en-US" sz="2999" spc="17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for functionality</a:t>
            </a:r>
          </a:p>
          <a:p>
            <a:pPr algn="just" marL="0" indent="0" lvl="0">
              <a:lnSpc>
                <a:spcPts val="404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-674156" y="4951117"/>
            <a:ext cx="20061513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8892972" y="4700089"/>
            <a:ext cx="502056" cy="50205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478094" y="4700089"/>
            <a:ext cx="502056" cy="50205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270854" y="4700089"/>
            <a:ext cx="502056" cy="50205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048198" y="1082811"/>
            <a:ext cx="8191605" cy="228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8730"/>
              </a:lnSpc>
              <a:spcBef>
                <a:spcPct val="0"/>
              </a:spcBef>
            </a:pPr>
            <a:r>
              <a:rPr lang="en-US" b="true" sz="9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Hardware Specifications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-1573240" y="8893298"/>
            <a:ext cx="4051334" cy="2765036"/>
          </a:xfrm>
          <a:custGeom>
            <a:avLst/>
            <a:gdLst/>
            <a:ahLst/>
            <a:cxnLst/>
            <a:rect r="r" b="b" t="t" l="l"/>
            <a:pathLst>
              <a:path h="2765036" w="4051334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262955" y="886458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-674156" y="-1322787"/>
            <a:ext cx="4224468" cy="2645573"/>
          </a:xfrm>
          <a:custGeom>
            <a:avLst/>
            <a:gdLst/>
            <a:ahLst/>
            <a:cxnLst/>
            <a:rect r="r" b="b" t="t" l="l"/>
            <a:pathLst>
              <a:path h="2645573" w="4224468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1101574" y="9560661"/>
            <a:ext cx="3169280" cy="2226419"/>
          </a:xfrm>
          <a:custGeom>
            <a:avLst/>
            <a:gdLst/>
            <a:ahLst/>
            <a:cxnLst/>
            <a:rect r="r" b="b" t="t" l="l"/>
            <a:pathLst>
              <a:path h="2226419" w="316928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9653627" y="-3037933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-5400000">
            <a:off x="4239061" y="-187733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2932282" y="9271808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5262955" y="-1072630"/>
            <a:ext cx="1996345" cy="2149497"/>
          </a:xfrm>
          <a:custGeom>
            <a:avLst/>
            <a:gdLst/>
            <a:ahLst/>
            <a:cxnLst/>
            <a:rect r="r" b="b" t="t" l="l"/>
            <a:pathLst>
              <a:path h="2149497" w="1996345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3916077" y="294002"/>
            <a:ext cx="4091548" cy="2624404"/>
          </a:xfrm>
          <a:custGeom>
            <a:avLst/>
            <a:gdLst/>
            <a:ahLst/>
            <a:cxnLst/>
            <a:rect r="r" b="b" t="t" l="l"/>
            <a:pathLst>
              <a:path h="2624404" w="4091548">
                <a:moveTo>
                  <a:pt x="0" y="0"/>
                </a:moveTo>
                <a:lnTo>
                  <a:pt x="4091548" y="0"/>
                </a:lnTo>
                <a:lnTo>
                  <a:pt x="4091548" y="2624405"/>
                </a:lnTo>
                <a:lnTo>
                  <a:pt x="0" y="2624405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2338593" y="3850776"/>
            <a:ext cx="795940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748999" y="3850776"/>
            <a:ext cx="2197323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81182" y="5498805"/>
            <a:ext cx="5173855" cy="2538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5"/>
              </a:lnSpc>
            </a:pPr>
            <a:r>
              <a:rPr lang="en-US" sz="25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Minimum Requirements:</a:t>
            </a:r>
          </a:p>
          <a:p>
            <a:pPr algn="l" marL="561339" indent="-280669" lvl="1">
              <a:lnSpc>
                <a:spcPts val="4055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Processor: Dual-core 2.0 GHz</a:t>
            </a:r>
          </a:p>
          <a:p>
            <a:pPr algn="l">
              <a:lnSpc>
                <a:spcPts val="4055"/>
              </a:lnSpc>
            </a:pPr>
            <a:r>
              <a:rPr lang="en-US" sz="25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Recommended Specifications:</a:t>
            </a:r>
          </a:p>
          <a:p>
            <a:pPr algn="l" marL="561339" indent="-280669" lvl="1">
              <a:lnSpc>
                <a:spcPts val="4055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Processor: Quad-core 2.5 GHz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853580" y="5483959"/>
            <a:ext cx="4919635" cy="2538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5"/>
              </a:lnSpc>
            </a:pPr>
            <a:r>
              <a:rPr lang="en-US" sz="25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Minimum Requirements:</a:t>
            </a:r>
          </a:p>
          <a:p>
            <a:pPr algn="l" marL="561334" indent="-280667" lvl="1">
              <a:lnSpc>
                <a:spcPts val="4055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RAM: 2 GB</a:t>
            </a:r>
          </a:p>
          <a:p>
            <a:pPr algn="l">
              <a:lnSpc>
                <a:spcPts val="4055"/>
              </a:lnSpc>
            </a:pPr>
            <a:r>
              <a:rPr lang="en-US" sz="25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Recommended Specifications:</a:t>
            </a:r>
          </a:p>
          <a:p>
            <a:pPr algn="l" marL="561334" indent="-280667" lvl="1">
              <a:lnSpc>
                <a:spcPts val="4055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RAM: 4 GB or higher</a:t>
            </a:r>
          </a:p>
          <a:p>
            <a:pPr algn="l">
              <a:lnSpc>
                <a:spcPts val="4055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4048024" y="3850776"/>
            <a:ext cx="2197323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025068" y="5483959"/>
            <a:ext cx="5347823" cy="3052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5"/>
              </a:lnSpc>
            </a:pPr>
            <a:r>
              <a:rPr lang="en-US" sz="25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Minimum Requirements:</a:t>
            </a:r>
          </a:p>
          <a:p>
            <a:pPr algn="l" marL="561334" indent="-280667" lvl="1">
              <a:lnSpc>
                <a:spcPts val="4055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Browser: Modern browsers (Chrome, Firefox, or Edge)</a:t>
            </a:r>
          </a:p>
          <a:p>
            <a:pPr algn="l">
              <a:lnSpc>
                <a:spcPts val="4055"/>
              </a:lnSpc>
            </a:pPr>
            <a:r>
              <a:rPr lang="en-US" sz="25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Recommended Specifications</a:t>
            </a:r>
            <a:r>
              <a:rPr lang="en-US" sz="25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</a:p>
          <a:p>
            <a:pPr algn="l" marL="561334" indent="-280667" lvl="1">
              <a:lnSpc>
                <a:spcPts val="4055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Display: Full HD</a:t>
            </a:r>
          </a:p>
          <a:p>
            <a:pPr algn="l">
              <a:lnSpc>
                <a:spcPts val="4055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672061" y="1025292"/>
            <a:ext cx="5587239" cy="2662922"/>
            <a:chOff x="0" y="0"/>
            <a:chExt cx="2065940" cy="9846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65940" cy="984643"/>
            </a:xfrm>
            <a:custGeom>
              <a:avLst/>
              <a:gdLst/>
              <a:ahLst/>
              <a:cxnLst/>
              <a:rect r="r" b="b" t="t" l="l"/>
              <a:pathLst>
                <a:path h="984643" w="2065940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672061" y="3808631"/>
            <a:ext cx="5587239" cy="2662922"/>
            <a:chOff x="0" y="0"/>
            <a:chExt cx="2065940" cy="9846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65940" cy="984643"/>
            </a:xfrm>
            <a:custGeom>
              <a:avLst/>
              <a:gdLst/>
              <a:ahLst/>
              <a:cxnLst/>
              <a:rect r="r" b="b" t="t" l="l"/>
              <a:pathLst>
                <a:path h="984643" w="2065940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672061" y="6595378"/>
            <a:ext cx="5587239" cy="2662922"/>
            <a:chOff x="0" y="0"/>
            <a:chExt cx="2065940" cy="98464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65940" cy="984643"/>
            </a:xfrm>
            <a:custGeom>
              <a:avLst/>
              <a:gdLst/>
              <a:ahLst/>
              <a:cxnLst/>
              <a:rect r="r" b="b" t="t" l="l"/>
              <a:pathLst>
                <a:path h="984643" w="2065940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1028700"/>
            <a:ext cx="5587239" cy="2662922"/>
            <a:chOff x="0" y="0"/>
            <a:chExt cx="2065940" cy="98464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65940" cy="984643"/>
            </a:xfrm>
            <a:custGeom>
              <a:avLst/>
              <a:gdLst/>
              <a:ahLst/>
              <a:cxnLst/>
              <a:rect r="r" b="b" t="t" l="l"/>
              <a:pathLst>
                <a:path h="984643" w="2065940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3812039"/>
            <a:ext cx="5587239" cy="2662922"/>
            <a:chOff x="0" y="0"/>
            <a:chExt cx="2065940" cy="98464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65940" cy="984643"/>
            </a:xfrm>
            <a:custGeom>
              <a:avLst/>
              <a:gdLst/>
              <a:ahLst/>
              <a:cxnLst/>
              <a:rect r="r" b="b" t="t" l="l"/>
              <a:pathLst>
                <a:path h="984643" w="2065940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28700" y="6598786"/>
            <a:ext cx="5587239" cy="2662922"/>
            <a:chOff x="0" y="0"/>
            <a:chExt cx="2065940" cy="98464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065940" cy="984643"/>
            </a:xfrm>
            <a:custGeom>
              <a:avLst/>
              <a:gdLst/>
              <a:ahLst/>
              <a:cxnLst/>
              <a:rect r="r" b="b" t="t" l="l"/>
              <a:pathLst>
                <a:path h="984643" w="2065940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7900054">
            <a:off x="7348622" y="2133028"/>
            <a:ext cx="1012981" cy="454921"/>
          </a:xfrm>
          <a:custGeom>
            <a:avLst/>
            <a:gdLst/>
            <a:ahLst/>
            <a:cxnLst/>
            <a:rect r="r" b="b" t="t" l="l"/>
            <a:pathLst>
              <a:path h="454921" w="101298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2700000">
            <a:off x="10017119" y="2144497"/>
            <a:ext cx="1012981" cy="454921"/>
          </a:xfrm>
          <a:custGeom>
            <a:avLst/>
            <a:gdLst/>
            <a:ahLst/>
            <a:cxnLst/>
            <a:rect r="r" b="b" t="t" l="l"/>
            <a:pathLst>
              <a:path h="454921" w="101298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3209977">
            <a:off x="9982257" y="7689589"/>
            <a:ext cx="1012981" cy="454921"/>
          </a:xfrm>
          <a:custGeom>
            <a:avLst/>
            <a:gdLst/>
            <a:ahLst/>
            <a:cxnLst/>
            <a:rect r="r" b="b" t="t" l="l"/>
            <a:pathLst>
              <a:path h="454921" w="1012981">
                <a:moveTo>
                  <a:pt x="0" y="0"/>
                </a:moveTo>
                <a:lnTo>
                  <a:pt x="1012981" y="0"/>
                </a:lnTo>
                <a:lnTo>
                  <a:pt x="1012981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7866361">
            <a:off x="7243302" y="7665457"/>
            <a:ext cx="1012981" cy="454921"/>
          </a:xfrm>
          <a:custGeom>
            <a:avLst/>
            <a:gdLst/>
            <a:ahLst/>
            <a:cxnLst/>
            <a:rect r="r" b="b" t="t" l="l"/>
            <a:pathLst>
              <a:path h="454921" w="101298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2851779" y="1451584"/>
            <a:ext cx="1829699" cy="1745076"/>
          </a:xfrm>
          <a:custGeom>
            <a:avLst/>
            <a:gdLst/>
            <a:ahLst/>
            <a:cxnLst/>
            <a:rect r="r" b="b" t="t" l="l"/>
            <a:pathLst>
              <a:path h="1745076" w="1829699">
                <a:moveTo>
                  <a:pt x="0" y="0"/>
                </a:moveTo>
                <a:lnTo>
                  <a:pt x="1829699" y="0"/>
                </a:lnTo>
                <a:lnTo>
                  <a:pt x="1829699" y="1745076"/>
                </a:lnTo>
                <a:lnTo>
                  <a:pt x="0" y="17450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2851779" y="7094086"/>
            <a:ext cx="1946733" cy="1700958"/>
          </a:xfrm>
          <a:custGeom>
            <a:avLst/>
            <a:gdLst/>
            <a:ahLst/>
            <a:cxnLst/>
            <a:rect r="r" b="b" t="t" l="l"/>
            <a:pathLst>
              <a:path h="1700958" w="1946733">
                <a:moveTo>
                  <a:pt x="0" y="0"/>
                </a:moveTo>
                <a:lnTo>
                  <a:pt x="1946733" y="0"/>
                </a:lnTo>
                <a:lnTo>
                  <a:pt x="1946733" y="1700958"/>
                </a:lnTo>
                <a:lnTo>
                  <a:pt x="0" y="17009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705105" y="1499419"/>
            <a:ext cx="1521152" cy="1697240"/>
          </a:xfrm>
          <a:custGeom>
            <a:avLst/>
            <a:gdLst/>
            <a:ahLst/>
            <a:cxnLst/>
            <a:rect r="r" b="b" t="t" l="l"/>
            <a:pathLst>
              <a:path h="1697240" w="1521152">
                <a:moveTo>
                  <a:pt x="0" y="0"/>
                </a:moveTo>
                <a:lnTo>
                  <a:pt x="1521151" y="0"/>
                </a:lnTo>
                <a:lnTo>
                  <a:pt x="1521151" y="1697241"/>
                </a:lnTo>
                <a:lnTo>
                  <a:pt x="0" y="16972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3004675" y="4003816"/>
            <a:ext cx="1676803" cy="2282776"/>
          </a:xfrm>
          <a:custGeom>
            <a:avLst/>
            <a:gdLst/>
            <a:ahLst/>
            <a:cxnLst/>
            <a:rect r="r" b="b" t="t" l="l"/>
            <a:pathLst>
              <a:path h="2282776" w="1676803">
                <a:moveTo>
                  <a:pt x="0" y="0"/>
                </a:moveTo>
                <a:lnTo>
                  <a:pt x="1676803" y="0"/>
                </a:lnTo>
                <a:lnTo>
                  <a:pt x="1676803" y="2282776"/>
                </a:lnTo>
                <a:lnTo>
                  <a:pt x="0" y="22827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3705105" y="6773211"/>
            <a:ext cx="2043972" cy="2239412"/>
          </a:xfrm>
          <a:custGeom>
            <a:avLst/>
            <a:gdLst/>
            <a:ahLst/>
            <a:cxnLst/>
            <a:rect r="r" b="b" t="t" l="l"/>
            <a:pathLst>
              <a:path h="2239412" w="2043972">
                <a:moveTo>
                  <a:pt x="0" y="0"/>
                </a:moveTo>
                <a:lnTo>
                  <a:pt x="2043972" y="0"/>
                </a:lnTo>
                <a:lnTo>
                  <a:pt x="2043972" y="2239412"/>
                </a:lnTo>
                <a:lnTo>
                  <a:pt x="0" y="223941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2917112" y="4003816"/>
            <a:ext cx="3619958" cy="2264119"/>
          </a:xfrm>
          <a:custGeom>
            <a:avLst/>
            <a:gdLst/>
            <a:ahLst/>
            <a:cxnLst/>
            <a:rect r="r" b="b" t="t" l="l"/>
            <a:pathLst>
              <a:path h="2264119" w="3619958">
                <a:moveTo>
                  <a:pt x="0" y="0"/>
                </a:moveTo>
                <a:lnTo>
                  <a:pt x="3619958" y="0"/>
                </a:lnTo>
                <a:lnTo>
                  <a:pt x="3619958" y="2264119"/>
                </a:lnTo>
                <a:lnTo>
                  <a:pt x="0" y="226411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8435632" y="2414789"/>
            <a:ext cx="1495112" cy="1397250"/>
          </a:xfrm>
          <a:custGeom>
            <a:avLst/>
            <a:gdLst/>
            <a:ahLst/>
            <a:cxnLst/>
            <a:rect r="r" b="b" t="t" l="l"/>
            <a:pathLst>
              <a:path h="1397250" w="1495112">
                <a:moveTo>
                  <a:pt x="0" y="0"/>
                </a:moveTo>
                <a:lnTo>
                  <a:pt x="1495112" y="0"/>
                </a:lnTo>
                <a:lnTo>
                  <a:pt x="1495112" y="1397250"/>
                </a:lnTo>
                <a:lnTo>
                  <a:pt x="0" y="139725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6995244" y="3895276"/>
            <a:ext cx="4297511" cy="2024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760"/>
              </a:lnSpc>
              <a:spcBef>
                <a:spcPct val="0"/>
              </a:spcBef>
            </a:pPr>
            <a:r>
              <a:rPr lang="en-US" b="true" sz="8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Project Demo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362365" y="6150211"/>
            <a:ext cx="3563270" cy="406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900" u="sng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  <a:hlinkClick r:id="rId19" tooltip="https://sites.google.com/diu.edu.bd/encryption-tool/home"/>
              </a:rPr>
              <a:t>Exploring creativity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537916" y="1712595"/>
            <a:ext cx="3890187" cy="3890187"/>
          </a:xfrm>
          <a:custGeom>
            <a:avLst/>
            <a:gdLst/>
            <a:ahLst/>
            <a:cxnLst/>
            <a:rect r="r" b="b" t="t" l="l"/>
            <a:pathLst>
              <a:path h="3890187" w="3890187">
                <a:moveTo>
                  <a:pt x="0" y="0"/>
                </a:moveTo>
                <a:lnTo>
                  <a:pt x="3890188" y="0"/>
                </a:lnTo>
                <a:lnTo>
                  <a:pt x="3890188" y="3890187"/>
                </a:lnTo>
                <a:lnTo>
                  <a:pt x="0" y="38901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32245" y="2390233"/>
            <a:ext cx="6935773" cy="5506534"/>
          </a:xfrm>
          <a:custGeom>
            <a:avLst/>
            <a:gdLst/>
            <a:ahLst/>
            <a:cxnLst/>
            <a:rect r="r" b="b" t="t" l="l"/>
            <a:pathLst>
              <a:path h="5506534" w="6935773">
                <a:moveTo>
                  <a:pt x="0" y="0"/>
                </a:moveTo>
                <a:lnTo>
                  <a:pt x="6935773" y="0"/>
                </a:lnTo>
                <a:lnTo>
                  <a:pt x="6935773" y="5506534"/>
                </a:lnTo>
                <a:lnTo>
                  <a:pt x="0" y="55065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11" r="0" b="-111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04357" y="535305"/>
            <a:ext cx="8751165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Conclusion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44302" y="1979616"/>
            <a:ext cx="9587943" cy="7562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49"/>
              </a:lnSpc>
              <a:spcBef>
                <a:spcPct val="0"/>
              </a:spcBef>
            </a:pPr>
            <a:r>
              <a:rPr lang="en-US" b="true" sz="2999" spc="17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Summa</a:t>
            </a:r>
            <a:r>
              <a:rPr lang="en-US" b="true" sz="2999" spc="179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ry</a:t>
            </a:r>
            <a:r>
              <a:rPr lang="en-US" sz="2999" spc="17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</a:p>
          <a:p>
            <a:pPr algn="just" marL="0" indent="0" lvl="0">
              <a:lnSpc>
                <a:spcPts val="4049"/>
              </a:lnSpc>
              <a:spcBef>
                <a:spcPct val="0"/>
              </a:spcBef>
            </a:pPr>
            <a:r>
              <a:rPr lang="en-US" sz="2999" spc="17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This </a:t>
            </a:r>
            <a:r>
              <a:rPr lang="en-US" sz="2999" spc="17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project simplifies encryption and decryption, combining historical methods with modern usability. It introduces algorithmic concepts and demonstrates their practical application.</a:t>
            </a:r>
          </a:p>
          <a:p>
            <a:pPr algn="just">
              <a:lnSpc>
                <a:spcPts val="4049"/>
              </a:lnSpc>
              <a:spcBef>
                <a:spcPct val="0"/>
              </a:spcBef>
            </a:pPr>
          </a:p>
          <a:p>
            <a:pPr algn="just">
              <a:lnSpc>
                <a:spcPts val="4049"/>
              </a:lnSpc>
              <a:spcBef>
                <a:spcPct val="0"/>
              </a:spcBef>
            </a:pPr>
            <a:r>
              <a:rPr lang="en-US" b="true" sz="2999" spc="179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</a:t>
            </a:r>
            <a:r>
              <a:rPr lang="en-US" b="true" sz="2999" spc="179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uture Scope:</a:t>
            </a:r>
          </a:p>
          <a:p>
            <a:pPr algn="just" marL="647694" indent="-323847" lvl="1">
              <a:lnSpc>
                <a:spcPts val="404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spc="17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Extend support for file encryption/decryption.</a:t>
            </a:r>
          </a:p>
          <a:p>
            <a:pPr algn="just" marL="647694" indent="-323847" lvl="1">
              <a:lnSpc>
                <a:spcPts val="404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spc="17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Int</a:t>
            </a:r>
            <a:r>
              <a:rPr lang="en-US" sz="2999" spc="17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egrate advanced algorithms like </a:t>
            </a:r>
            <a:r>
              <a:rPr lang="en-US" b="true" sz="2999" spc="179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AES</a:t>
            </a:r>
            <a:r>
              <a:rPr lang="en-US" sz="2999" spc="17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and </a:t>
            </a:r>
            <a:r>
              <a:rPr lang="en-US" b="true" sz="2999" spc="179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RSA</a:t>
            </a:r>
            <a:r>
              <a:rPr lang="en-US" sz="2999" spc="17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algn="just" marL="647694" indent="-323847" lvl="1">
              <a:lnSpc>
                <a:spcPts val="404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spc="17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Develop a mobile-friendly version for better accessibility.</a:t>
            </a:r>
          </a:p>
          <a:p>
            <a:pPr algn="just" marL="0" indent="0" lvl="0">
              <a:lnSpc>
                <a:spcPts val="404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DAGZBKpwmFA</dc:identifier>
  <dcterms:modified xsi:type="dcterms:W3CDTF">2011-08-01T06:04:30Z</dcterms:modified>
  <cp:revision>1</cp:revision>
  <dc:title>Encryption &amp; Decryption Project</dc:title>
</cp:coreProperties>
</file>